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Click to edit Master title style</a:t>
            </a:r>
            <a:endParaRPr b="0" lang="fr-F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618480" y="-1759680"/>
            <a:ext cx="4133520" cy="111916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6329880" y="2864160"/>
            <a:ext cx="2655720" cy="469440"/>
          </a:xfrm>
          <a:prstGeom prst="rect">
            <a:avLst/>
          </a:prstGeom>
          <a:gradFill rotWithShape="0">
            <a:gsLst>
              <a:gs pos="51000">
                <a:srgbClr val="ffe699"/>
              </a:gs>
              <a:gs pos="100000">
                <a:srgbClr val="ffffff"/>
              </a:gs>
            </a:gsLst>
            <a:lin ang="16200000"/>
          </a:gradFill>
          <a:ln w="12600">
            <a:solidFill>
              <a:schemeClr val="bg2">
                <a:lumMod val="74901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ETEINDRE Feu rouge Amont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ALLUMER Feu vert Amont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6329880" y="1569960"/>
            <a:ext cx="2596320" cy="338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600">
            <a:solidFill>
              <a:srgbClr val="ffd56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ACTIONS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9865440" y="4798440"/>
            <a:ext cx="1669680" cy="762840"/>
          </a:xfrm>
          <a:prstGeom prst="diamon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00000"/>
                </a:solidFill>
                <a:latin typeface="Arial"/>
                <a:ea typeface="Arial"/>
              </a:rPr>
              <a:t>Porte Amont Ouverte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324480" y="2300400"/>
            <a:ext cx="2655720" cy="234360"/>
          </a:xfrm>
          <a:prstGeom prst="rect">
            <a:avLst/>
          </a:prstGeom>
          <a:gradFill rotWithShape="0">
            <a:gsLst>
              <a:gs pos="51000">
                <a:srgbClr val="ffe699"/>
              </a:gs>
              <a:gs pos="100000">
                <a:srgbClr val="ffffff"/>
              </a:gs>
            </a:gsLst>
            <a:lin ang="16200000"/>
          </a:gradFill>
          <a:ln w="12600">
            <a:solidFill>
              <a:schemeClr val="bg2">
                <a:lumMod val="74901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OUVRIR Porte Amont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6324480" y="4458960"/>
            <a:ext cx="2666520" cy="678240"/>
          </a:xfrm>
          <a:prstGeom prst="rect">
            <a:avLst/>
          </a:prstGeom>
          <a:gradFill rotWithShape="0">
            <a:gsLst>
              <a:gs pos="51000">
                <a:srgbClr val="ffe699"/>
              </a:gs>
              <a:gs pos="100000">
                <a:srgbClr val="ffffff"/>
              </a:gs>
            </a:gsLst>
            <a:lin ang="16200000"/>
          </a:gradFill>
          <a:ln w="12600">
            <a:solidFill>
              <a:schemeClr val="bg2">
                <a:lumMod val="74901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ETEINDRE Feu vert Amont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ALLUMER Feu rouge  Amont</a:t>
            </a:r>
            <a:endParaRPr b="0" lang="fr-FR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FERMER Porte Amont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6342480" y="3474000"/>
            <a:ext cx="2655720" cy="234360"/>
          </a:xfrm>
          <a:prstGeom prst="rect">
            <a:avLst/>
          </a:prstGeom>
          <a:gradFill rotWithShape="0">
            <a:gsLst>
              <a:gs pos="51000">
                <a:srgbClr val="ffe699"/>
              </a:gs>
              <a:gs pos="100000">
                <a:srgbClr val="ffffff"/>
              </a:gs>
            </a:gsLst>
            <a:lin ang="16200000"/>
          </a:gradFill>
          <a:ln w="12600">
            <a:solidFill>
              <a:schemeClr val="bg2">
                <a:lumMod val="74901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OUVRIR Vanne Aval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6342480" y="4015440"/>
            <a:ext cx="2655720" cy="234360"/>
          </a:xfrm>
          <a:prstGeom prst="rect">
            <a:avLst/>
          </a:prstGeom>
          <a:gradFill rotWithShape="0">
            <a:gsLst>
              <a:gs pos="51000">
                <a:srgbClr val="ffe699"/>
              </a:gs>
              <a:gs pos="100000">
                <a:srgbClr val="ffffff"/>
              </a:gs>
            </a:gsLst>
            <a:lin ang="16200000"/>
          </a:gradFill>
          <a:ln w="12600">
            <a:solidFill>
              <a:schemeClr val="bg2">
                <a:lumMod val="74901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OUVRIR Porte Aval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9917640" y="2864160"/>
            <a:ext cx="1669680" cy="762840"/>
          </a:xfrm>
          <a:prstGeom prst="diamon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00000"/>
                </a:solidFill>
                <a:latin typeface="Arial"/>
                <a:ea typeface="Arial"/>
              </a:rPr>
              <a:t>Péniche dans le SAS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9865440" y="5796720"/>
            <a:ext cx="1669680" cy="723960"/>
          </a:xfrm>
          <a:prstGeom prst="diamon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00000"/>
                </a:solidFill>
                <a:latin typeface="Arial"/>
                <a:ea typeface="Arial"/>
              </a:rPr>
              <a:t>Porte Amont Fermée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9865440" y="3793680"/>
            <a:ext cx="1669680" cy="776160"/>
          </a:xfrm>
          <a:prstGeom prst="diamon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00000"/>
                </a:solidFill>
                <a:latin typeface="Arial"/>
                <a:ea typeface="Arial"/>
              </a:rPr>
              <a:t>Péniche au  Niveau Bas?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9917640" y="1973520"/>
            <a:ext cx="1669680" cy="782640"/>
          </a:xfrm>
          <a:prstGeom prst="diamon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1000" spc="-1" strike="noStrike">
                <a:solidFill>
                  <a:srgbClr val="000000"/>
                </a:solidFill>
                <a:latin typeface="Arial"/>
                <a:ea typeface="Arial"/>
              </a:rPr>
              <a:t>Porte Aval Ouverte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9507600" y="1569960"/>
            <a:ext cx="2386080" cy="258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600">
            <a:solidFill>
              <a:schemeClr val="bg2">
                <a:lumMod val="74901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100" spc="-1" strike="noStrike">
                <a:solidFill>
                  <a:srgbClr val="000000"/>
                </a:solidFill>
                <a:latin typeface="Arial"/>
                <a:ea typeface="Arial"/>
              </a:rPr>
              <a:t>Conditions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4724640" y="965520"/>
            <a:ext cx="7332480" cy="44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548235"/>
                </a:solidFill>
                <a:latin typeface="Arial"/>
                <a:ea typeface="Arial"/>
              </a:rPr>
              <a:t>Consigne de travail : </a:t>
            </a:r>
            <a:r>
              <a:rPr b="0" lang="fr-FR" sz="1400" spc="-1" strike="noStrike">
                <a:solidFill>
                  <a:srgbClr val="548235"/>
                </a:solidFill>
                <a:latin typeface="Arial"/>
                <a:ea typeface="Arial"/>
              </a:rPr>
              <a:t>réponses à replacer au bon endroit dans l'algorigramme de gauche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4659480" y="286920"/>
            <a:ext cx="7306560" cy="54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fr-FR" sz="1400" spc="-1" strike="noStrike">
                <a:solidFill>
                  <a:srgbClr val="4472c4"/>
                </a:solidFill>
                <a:latin typeface="Arial"/>
                <a:ea typeface="Arial"/>
              </a:rPr>
              <a:t>Problématique</a:t>
            </a:r>
            <a:r>
              <a:rPr b="0" lang="fr-FR" sz="1400" spc="-1" strike="noStrike">
                <a:solidFill>
                  <a:srgbClr val="4472c4"/>
                </a:solidFill>
                <a:latin typeface="Arial"/>
                <a:ea typeface="Arial"/>
              </a:rPr>
              <a:t> : on souhaite automatiser la passage de la Péniche de l'Amont vers l'Aval, compléter l'algorigramme de fonctionnement du système </a:t>
            </a:r>
            <a:endParaRPr b="0" lang="fr-FR" sz="1400" spc="-1" strike="noStrike">
              <a:latin typeface="Arial"/>
            </a:endParaRPr>
          </a:p>
        </p:txBody>
      </p:sp>
      <p:grpSp>
        <p:nvGrpSpPr>
          <p:cNvPr id="56" name="Group 15"/>
          <p:cNvGrpSpPr/>
          <p:nvPr/>
        </p:nvGrpSpPr>
        <p:grpSpPr>
          <a:xfrm>
            <a:off x="9865440" y="5770440"/>
            <a:ext cx="2126880" cy="750240"/>
            <a:chOff x="9865440" y="5770440"/>
            <a:chExt cx="2126880" cy="750240"/>
          </a:xfrm>
        </p:grpSpPr>
        <p:sp>
          <p:nvSpPr>
            <p:cNvPr id="57" name="CustomShape 16"/>
            <p:cNvSpPr/>
            <p:nvPr/>
          </p:nvSpPr>
          <p:spPr>
            <a:xfrm>
              <a:off x="9865440" y="5796720"/>
              <a:ext cx="1669680" cy="723960"/>
            </a:xfrm>
            <a:prstGeom prst="diamond">
              <a:avLst/>
            </a:prstGeom>
            <a:gradFill rotWithShape="0">
              <a:gsLst>
                <a:gs pos="51000">
                  <a:srgbClr val="5b9bd5"/>
                </a:gs>
                <a:gs pos="100000">
                  <a:srgbClr val="ffffff"/>
                </a:gs>
              </a:gsLst>
              <a:lin ang="16200000"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fr-FR" sz="1000" spc="-1" strike="noStrike">
                  <a:solidFill>
                    <a:srgbClr val="000000"/>
                  </a:solidFill>
                  <a:latin typeface="Arial"/>
                  <a:ea typeface="Arial"/>
                </a:rPr>
                <a:t>Porte Amont Fermée ?</a:t>
              </a:r>
              <a:endParaRPr b="0" lang="fr-FR" sz="1000" spc="-1" strike="noStrike">
                <a:latin typeface="Arial"/>
              </a:endParaRPr>
            </a:p>
          </p:txBody>
        </p:sp>
        <p:grpSp>
          <p:nvGrpSpPr>
            <p:cNvPr id="58" name="Group 17"/>
            <p:cNvGrpSpPr/>
            <p:nvPr/>
          </p:nvGrpSpPr>
          <p:grpSpPr>
            <a:xfrm>
              <a:off x="11013480" y="5770440"/>
              <a:ext cx="978840" cy="567360"/>
              <a:chOff x="11013480" y="5770440"/>
              <a:chExt cx="978840" cy="567360"/>
            </a:xfrm>
          </p:grpSpPr>
          <p:grpSp>
            <p:nvGrpSpPr>
              <p:cNvPr id="59" name="Group 18"/>
              <p:cNvGrpSpPr/>
              <p:nvPr/>
            </p:nvGrpSpPr>
            <p:grpSpPr>
              <a:xfrm>
                <a:off x="11013480" y="5770440"/>
                <a:ext cx="978840" cy="381600"/>
                <a:chOff x="11013480" y="5770440"/>
                <a:chExt cx="978840" cy="381600"/>
              </a:xfrm>
            </p:grpSpPr>
            <p:sp>
              <p:nvSpPr>
                <p:cNvPr id="60" name="Line 19"/>
                <p:cNvSpPr/>
                <p:nvPr/>
              </p:nvSpPr>
              <p:spPr>
                <a:xfrm>
                  <a:off x="11535480" y="6152040"/>
                  <a:ext cx="45684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61" name="Line 20"/>
                <p:cNvSpPr/>
                <p:nvPr/>
              </p:nvSpPr>
              <p:spPr>
                <a:xfrm flipV="1">
                  <a:off x="11985840" y="5770440"/>
                  <a:ext cx="0" cy="38160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62" name="Line 21"/>
                <p:cNvSpPr/>
                <p:nvPr/>
              </p:nvSpPr>
              <p:spPr>
                <a:xfrm flipH="1">
                  <a:off x="11013480" y="5770440"/>
                  <a:ext cx="97236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63" name="CustomShape 22"/>
              <p:cNvSpPr/>
              <p:nvPr/>
            </p:nvSpPr>
            <p:spPr>
              <a:xfrm>
                <a:off x="11476800" y="6109560"/>
                <a:ext cx="404280" cy="228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fr-FR" sz="900" spc="-1" strike="noStrike">
                    <a:solidFill>
                      <a:srgbClr val="000000"/>
                    </a:solidFill>
                    <a:latin typeface="Arial"/>
                    <a:ea typeface="Arial"/>
                  </a:rPr>
                  <a:t>non</a:t>
                </a:r>
                <a:endParaRPr b="0" lang="fr-FR" sz="900" spc="-1" strike="noStrike">
                  <a:latin typeface="Arial"/>
                </a:endParaRPr>
              </a:p>
            </p:txBody>
          </p:sp>
        </p:grpSp>
      </p:grpSp>
      <p:grpSp>
        <p:nvGrpSpPr>
          <p:cNvPr id="64" name="Group 23"/>
          <p:cNvGrpSpPr/>
          <p:nvPr/>
        </p:nvGrpSpPr>
        <p:grpSpPr>
          <a:xfrm>
            <a:off x="9865440" y="4798440"/>
            <a:ext cx="2146320" cy="762840"/>
            <a:chOff x="9865440" y="4798440"/>
            <a:chExt cx="2146320" cy="762840"/>
          </a:xfrm>
        </p:grpSpPr>
        <p:sp>
          <p:nvSpPr>
            <p:cNvPr id="65" name="CustomShape 24"/>
            <p:cNvSpPr/>
            <p:nvPr/>
          </p:nvSpPr>
          <p:spPr>
            <a:xfrm>
              <a:off x="9865440" y="4798440"/>
              <a:ext cx="1669680" cy="762840"/>
            </a:xfrm>
            <a:prstGeom prst="diamond">
              <a:avLst/>
            </a:prstGeom>
            <a:gradFill rotWithShape="0">
              <a:gsLst>
                <a:gs pos="51000">
                  <a:srgbClr val="5b9bd5"/>
                </a:gs>
                <a:gs pos="100000">
                  <a:srgbClr val="ffffff"/>
                </a:gs>
              </a:gsLst>
              <a:lin ang="16200000"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fr-FR" sz="1000" spc="-1" strike="noStrike">
                  <a:solidFill>
                    <a:srgbClr val="000000"/>
                  </a:solidFill>
                  <a:latin typeface="Arial"/>
                  <a:ea typeface="Arial"/>
                </a:rPr>
                <a:t>Porte Amont Ouverte ?</a:t>
              </a:r>
              <a:endParaRPr b="0" lang="fr-FR" sz="1000" spc="-1" strike="noStrike">
                <a:latin typeface="Arial"/>
              </a:endParaRPr>
            </a:p>
          </p:txBody>
        </p:sp>
        <p:grpSp>
          <p:nvGrpSpPr>
            <p:cNvPr id="66" name="Group 25"/>
            <p:cNvGrpSpPr/>
            <p:nvPr/>
          </p:nvGrpSpPr>
          <p:grpSpPr>
            <a:xfrm>
              <a:off x="11032920" y="4811400"/>
              <a:ext cx="978840" cy="567720"/>
              <a:chOff x="11032920" y="4811400"/>
              <a:chExt cx="978840" cy="567720"/>
            </a:xfrm>
          </p:grpSpPr>
          <p:grpSp>
            <p:nvGrpSpPr>
              <p:cNvPr id="67" name="Group 26"/>
              <p:cNvGrpSpPr/>
              <p:nvPr/>
            </p:nvGrpSpPr>
            <p:grpSpPr>
              <a:xfrm>
                <a:off x="11032920" y="4811400"/>
                <a:ext cx="978840" cy="381960"/>
                <a:chOff x="11032920" y="4811400"/>
                <a:chExt cx="978840" cy="381960"/>
              </a:xfrm>
            </p:grpSpPr>
            <p:sp>
              <p:nvSpPr>
                <p:cNvPr id="68" name="Line 27"/>
                <p:cNvSpPr/>
                <p:nvPr/>
              </p:nvSpPr>
              <p:spPr>
                <a:xfrm>
                  <a:off x="11554920" y="5193360"/>
                  <a:ext cx="45684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69" name="Line 28"/>
                <p:cNvSpPr/>
                <p:nvPr/>
              </p:nvSpPr>
              <p:spPr>
                <a:xfrm flipV="1">
                  <a:off x="12004920" y="4811400"/>
                  <a:ext cx="0" cy="38196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70" name="Line 29"/>
                <p:cNvSpPr/>
                <p:nvPr/>
              </p:nvSpPr>
              <p:spPr>
                <a:xfrm flipH="1">
                  <a:off x="11032920" y="4811400"/>
                  <a:ext cx="97200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71" name="CustomShape 30"/>
              <p:cNvSpPr/>
              <p:nvPr/>
            </p:nvSpPr>
            <p:spPr>
              <a:xfrm>
                <a:off x="11496240" y="5150880"/>
                <a:ext cx="404280" cy="228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fr-FR" sz="900" spc="-1" strike="noStrike">
                    <a:solidFill>
                      <a:srgbClr val="000000"/>
                    </a:solidFill>
                    <a:latin typeface="Arial"/>
                    <a:ea typeface="Arial"/>
                  </a:rPr>
                  <a:t>non</a:t>
                </a:r>
                <a:endParaRPr b="0" lang="fr-FR" sz="900" spc="-1" strike="noStrike">
                  <a:latin typeface="Arial"/>
                </a:endParaRPr>
              </a:p>
            </p:txBody>
          </p:sp>
        </p:grpSp>
      </p:grpSp>
      <p:grpSp>
        <p:nvGrpSpPr>
          <p:cNvPr id="72" name="Group 31"/>
          <p:cNvGrpSpPr/>
          <p:nvPr/>
        </p:nvGrpSpPr>
        <p:grpSpPr>
          <a:xfrm>
            <a:off x="9917640" y="2860560"/>
            <a:ext cx="2152800" cy="766440"/>
            <a:chOff x="9917640" y="2860560"/>
            <a:chExt cx="2152800" cy="766440"/>
          </a:xfrm>
        </p:grpSpPr>
        <p:sp>
          <p:nvSpPr>
            <p:cNvPr id="73" name="CustomShape 32"/>
            <p:cNvSpPr/>
            <p:nvPr/>
          </p:nvSpPr>
          <p:spPr>
            <a:xfrm>
              <a:off x="9917640" y="2864160"/>
              <a:ext cx="1669680" cy="762840"/>
            </a:xfrm>
            <a:prstGeom prst="diamond">
              <a:avLst/>
            </a:prstGeom>
            <a:gradFill rotWithShape="0">
              <a:gsLst>
                <a:gs pos="51000">
                  <a:srgbClr val="5b9bd5"/>
                </a:gs>
                <a:gs pos="100000">
                  <a:srgbClr val="ffffff"/>
                </a:gs>
              </a:gsLst>
              <a:lin ang="16200000"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fr-FR" sz="1000" spc="-1" strike="noStrike">
                  <a:solidFill>
                    <a:srgbClr val="000000"/>
                  </a:solidFill>
                  <a:latin typeface="Arial"/>
                  <a:ea typeface="Arial"/>
                </a:rPr>
                <a:t>Péniche dans le SAS ?</a:t>
              </a:r>
              <a:endParaRPr b="0" lang="fr-FR" sz="1000" spc="-1" strike="noStrike">
                <a:latin typeface="Arial"/>
              </a:endParaRPr>
            </a:p>
          </p:txBody>
        </p:sp>
        <p:grpSp>
          <p:nvGrpSpPr>
            <p:cNvPr id="74" name="Group 33"/>
            <p:cNvGrpSpPr/>
            <p:nvPr/>
          </p:nvGrpSpPr>
          <p:grpSpPr>
            <a:xfrm>
              <a:off x="11091960" y="2860560"/>
              <a:ext cx="978480" cy="567720"/>
              <a:chOff x="11091960" y="2860560"/>
              <a:chExt cx="978480" cy="567720"/>
            </a:xfrm>
          </p:grpSpPr>
          <p:grpSp>
            <p:nvGrpSpPr>
              <p:cNvPr id="75" name="Group 34"/>
              <p:cNvGrpSpPr/>
              <p:nvPr/>
            </p:nvGrpSpPr>
            <p:grpSpPr>
              <a:xfrm>
                <a:off x="11091960" y="2860560"/>
                <a:ext cx="978480" cy="381960"/>
                <a:chOff x="11091960" y="2860560"/>
                <a:chExt cx="978480" cy="381960"/>
              </a:xfrm>
            </p:grpSpPr>
            <p:sp>
              <p:nvSpPr>
                <p:cNvPr id="76" name="Line 35"/>
                <p:cNvSpPr/>
                <p:nvPr/>
              </p:nvSpPr>
              <p:spPr>
                <a:xfrm>
                  <a:off x="11613600" y="3242520"/>
                  <a:ext cx="45684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77" name="Line 36"/>
                <p:cNvSpPr/>
                <p:nvPr/>
              </p:nvSpPr>
              <p:spPr>
                <a:xfrm flipV="1">
                  <a:off x="12063960" y="2860560"/>
                  <a:ext cx="0" cy="38196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78" name="Line 37"/>
                <p:cNvSpPr/>
                <p:nvPr/>
              </p:nvSpPr>
              <p:spPr>
                <a:xfrm flipH="1">
                  <a:off x="11091960" y="2860560"/>
                  <a:ext cx="97200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79" name="CustomShape 38"/>
              <p:cNvSpPr/>
              <p:nvPr/>
            </p:nvSpPr>
            <p:spPr>
              <a:xfrm>
                <a:off x="11555280" y="3200040"/>
                <a:ext cx="404280" cy="228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fr-FR" sz="900" spc="-1" strike="noStrike">
                    <a:solidFill>
                      <a:srgbClr val="000000"/>
                    </a:solidFill>
                    <a:latin typeface="Arial"/>
                    <a:ea typeface="Arial"/>
                  </a:rPr>
                  <a:t>non</a:t>
                </a:r>
                <a:endParaRPr b="0" lang="fr-FR" sz="900" spc="-1" strike="noStrike">
                  <a:latin typeface="Arial"/>
                </a:endParaRPr>
              </a:p>
            </p:txBody>
          </p:sp>
        </p:grpSp>
      </p:grpSp>
      <p:grpSp>
        <p:nvGrpSpPr>
          <p:cNvPr id="80" name="Group 39"/>
          <p:cNvGrpSpPr/>
          <p:nvPr/>
        </p:nvGrpSpPr>
        <p:grpSpPr>
          <a:xfrm>
            <a:off x="9917640" y="1971720"/>
            <a:ext cx="2159280" cy="784440"/>
            <a:chOff x="9917640" y="1971720"/>
            <a:chExt cx="2159280" cy="784440"/>
          </a:xfrm>
        </p:grpSpPr>
        <p:sp>
          <p:nvSpPr>
            <p:cNvPr id="81" name="CustomShape 40"/>
            <p:cNvSpPr/>
            <p:nvPr/>
          </p:nvSpPr>
          <p:spPr>
            <a:xfrm>
              <a:off x="9917640" y="1973520"/>
              <a:ext cx="1669680" cy="782640"/>
            </a:xfrm>
            <a:prstGeom prst="diamond">
              <a:avLst/>
            </a:prstGeom>
            <a:gradFill rotWithShape="0">
              <a:gsLst>
                <a:gs pos="51000">
                  <a:srgbClr val="5b9bd5"/>
                </a:gs>
                <a:gs pos="100000">
                  <a:srgbClr val="ffffff"/>
                </a:gs>
              </a:gsLst>
              <a:lin ang="16200000"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fr-FR" sz="1000" spc="-1" strike="noStrike">
                  <a:solidFill>
                    <a:srgbClr val="000000"/>
                  </a:solidFill>
                  <a:latin typeface="Arial"/>
                  <a:ea typeface="Arial"/>
                </a:rPr>
                <a:t>Porte Aval Ouverte ?</a:t>
              </a:r>
              <a:endParaRPr b="0" lang="fr-FR" sz="1000" spc="-1" strike="noStrike">
                <a:latin typeface="Arial"/>
              </a:endParaRPr>
            </a:p>
          </p:txBody>
        </p:sp>
        <p:grpSp>
          <p:nvGrpSpPr>
            <p:cNvPr id="82" name="Group 41"/>
            <p:cNvGrpSpPr/>
            <p:nvPr/>
          </p:nvGrpSpPr>
          <p:grpSpPr>
            <a:xfrm>
              <a:off x="11098440" y="1971720"/>
              <a:ext cx="978480" cy="567360"/>
              <a:chOff x="11098440" y="1971720"/>
              <a:chExt cx="978480" cy="567360"/>
            </a:xfrm>
          </p:grpSpPr>
          <p:grpSp>
            <p:nvGrpSpPr>
              <p:cNvPr id="83" name="Group 42"/>
              <p:cNvGrpSpPr/>
              <p:nvPr/>
            </p:nvGrpSpPr>
            <p:grpSpPr>
              <a:xfrm>
                <a:off x="11098440" y="1971720"/>
                <a:ext cx="978480" cy="381600"/>
                <a:chOff x="11098440" y="1971720"/>
                <a:chExt cx="978480" cy="381600"/>
              </a:xfrm>
            </p:grpSpPr>
            <p:sp>
              <p:nvSpPr>
                <p:cNvPr id="84" name="Line 43"/>
                <p:cNvSpPr/>
                <p:nvPr/>
              </p:nvSpPr>
              <p:spPr>
                <a:xfrm>
                  <a:off x="11620080" y="2353320"/>
                  <a:ext cx="45684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85" name="Line 44"/>
                <p:cNvSpPr/>
                <p:nvPr/>
              </p:nvSpPr>
              <p:spPr>
                <a:xfrm flipV="1">
                  <a:off x="12070440" y="1971720"/>
                  <a:ext cx="0" cy="38160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86" name="Line 45"/>
                <p:cNvSpPr/>
                <p:nvPr/>
              </p:nvSpPr>
              <p:spPr>
                <a:xfrm flipH="1">
                  <a:off x="11098440" y="1971720"/>
                  <a:ext cx="97200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87" name="CustomShape 46"/>
              <p:cNvSpPr/>
              <p:nvPr/>
            </p:nvSpPr>
            <p:spPr>
              <a:xfrm>
                <a:off x="11561760" y="2310840"/>
                <a:ext cx="404280" cy="228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fr-FR" sz="900" spc="-1" strike="noStrike">
                    <a:solidFill>
                      <a:srgbClr val="000000"/>
                    </a:solidFill>
                    <a:latin typeface="Arial"/>
                    <a:ea typeface="Arial"/>
                  </a:rPr>
                  <a:t>non</a:t>
                </a:r>
                <a:endParaRPr b="0" lang="fr-FR" sz="900" spc="-1" strike="noStrike">
                  <a:latin typeface="Arial"/>
                </a:endParaRPr>
              </a:p>
            </p:txBody>
          </p:sp>
        </p:grpSp>
      </p:grpSp>
      <p:grpSp>
        <p:nvGrpSpPr>
          <p:cNvPr id="88" name="Group 47"/>
          <p:cNvGrpSpPr/>
          <p:nvPr/>
        </p:nvGrpSpPr>
        <p:grpSpPr>
          <a:xfrm>
            <a:off x="9865440" y="3793680"/>
            <a:ext cx="2126880" cy="776160"/>
            <a:chOff x="9865440" y="3793680"/>
            <a:chExt cx="2126880" cy="776160"/>
          </a:xfrm>
        </p:grpSpPr>
        <p:sp>
          <p:nvSpPr>
            <p:cNvPr id="89" name="CustomShape 48"/>
            <p:cNvSpPr/>
            <p:nvPr/>
          </p:nvSpPr>
          <p:spPr>
            <a:xfrm>
              <a:off x="9865440" y="3793680"/>
              <a:ext cx="1669680" cy="776160"/>
            </a:xfrm>
            <a:prstGeom prst="diamond">
              <a:avLst/>
            </a:prstGeom>
            <a:gradFill rotWithShape="0">
              <a:gsLst>
                <a:gs pos="51000">
                  <a:srgbClr val="5b9bd5"/>
                </a:gs>
                <a:gs pos="100000">
                  <a:srgbClr val="ffffff"/>
                </a:gs>
              </a:gsLst>
              <a:lin ang="16200000"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fr-FR" sz="1000" spc="-1" strike="noStrike">
                  <a:solidFill>
                    <a:srgbClr val="000000"/>
                  </a:solidFill>
                  <a:latin typeface="Arial"/>
                  <a:ea typeface="Arial"/>
                </a:rPr>
                <a:t>Péniche au  Niveau Bas?</a:t>
              </a:r>
              <a:endParaRPr b="0" lang="fr-FR" sz="1000" spc="-1" strike="noStrike">
                <a:latin typeface="Arial"/>
              </a:endParaRPr>
            </a:p>
          </p:txBody>
        </p:sp>
        <p:grpSp>
          <p:nvGrpSpPr>
            <p:cNvPr id="90" name="Group 49"/>
            <p:cNvGrpSpPr/>
            <p:nvPr/>
          </p:nvGrpSpPr>
          <p:grpSpPr>
            <a:xfrm>
              <a:off x="11013480" y="3796920"/>
              <a:ext cx="978840" cy="567360"/>
              <a:chOff x="11013480" y="3796920"/>
              <a:chExt cx="978840" cy="567360"/>
            </a:xfrm>
          </p:grpSpPr>
          <p:grpSp>
            <p:nvGrpSpPr>
              <p:cNvPr id="91" name="Group 50"/>
              <p:cNvGrpSpPr/>
              <p:nvPr/>
            </p:nvGrpSpPr>
            <p:grpSpPr>
              <a:xfrm>
                <a:off x="11013480" y="3796920"/>
                <a:ext cx="978840" cy="381600"/>
                <a:chOff x="11013480" y="3796920"/>
                <a:chExt cx="978840" cy="381600"/>
              </a:xfrm>
            </p:grpSpPr>
            <p:sp>
              <p:nvSpPr>
                <p:cNvPr id="92" name="Line 51"/>
                <p:cNvSpPr/>
                <p:nvPr/>
              </p:nvSpPr>
              <p:spPr>
                <a:xfrm>
                  <a:off x="11535480" y="4178520"/>
                  <a:ext cx="45684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3" name="Line 52"/>
                <p:cNvSpPr/>
                <p:nvPr/>
              </p:nvSpPr>
              <p:spPr>
                <a:xfrm flipV="1">
                  <a:off x="11985840" y="3796920"/>
                  <a:ext cx="0" cy="38160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4" name="Line 53"/>
                <p:cNvSpPr/>
                <p:nvPr/>
              </p:nvSpPr>
              <p:spPr>
                <a:xfrm flipH="1">
                  <a:off x="11013480" y="3796920"/>
                  <a:ext cx="972360" cy="0"/>
                </a:xfrm>
                <a:prstGeom prst="line">
                  <a:avLst/>
                </a:prstGeom>
                <a:ln>
                  <a:tailEnd len="med" type="triangle" w="med"/>
                </a:ln>
              </p:spPr>
              <p:style>
                <a:lnRef idx="1">
                  <a:schemeClr val="accent1">
                    <a:shade val="50000"/>
                  </a:schemeClr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95" name="CustomShape 54"/>
              <p:cNvSpPr/>
              <p:nvPr/>
            </p:nvSpPr>
            <p:spPr>
              <a:xfrm>
                <a:off x="11476800" y="4136040"/>
                <a:ext cx="404280" cy="228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fr-FR" sz="900" spc="-1" strike="noStrike">
                    <a:solidFill>
                      <a:srgbClr val="000000"/>
                    </a:solidFill>
                    <a:latin typeface="Arial"/>
                    <a:ea typeface="Arial"/>
                  </a:rPr>
                  <a:t>non</a:t>
                </a:r>
                <a:endParaRPr b="0" lang="fr-FR" sz="900" spc="-1" strike="noStrike">
                  <a:latin typeface="Arial"/>
                </a:endParaRPr>
              </a:p>
            </p:txBody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LibreOffice/6.4.3.2$Linux_X86_64 LibreOffice_project/40$Build-2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fr-FR</dc:language>
  <cp:lastModifiedBy/>
  <dcterms:modified xsi:type="dcterms:W3CDTF">2020-09-17T18:39:26Z</dcterms:modified>
  <cp:revision>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Security">
    <vt:i4>0</vt:i4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2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